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19/04/2013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19/04/2013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19/04/2013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19/04/2013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19/04/2013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19/04/2013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19/04/2013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19/04/2013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19/04/2013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hyperlink" Target="mailto:Susana.Navas@uab.cat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2852936"/>
            <a:ext cx="6400800" cy="3489920"/>
          </a:xfrm>
        </p:spPr>
        <p:txBody>
          <a:bodyPr>
            <a:normAutofit/>
          </a:bodyPr>
          <a:lstStyle/>
          <a:p>
            <a:r>
              <a:rPr lang="es-ES" sz="2400" b="0" cap="small" dirty="0" smtClean="0">
                <a:latin typeface="Times New Roman" pitchFamily="18" charset="0"/>
                <a:cs typeface="Times New Roman" pitchFamily="18" charset="0"/>
              </a:rPr>
              <a:t>Prof. Susana Navas navarro</a:t>
            </a:r>
          </a:p>
          <a:p>
            <a:r>
              <a:rPr lang="ca-ES" sz="2400" b="0" cap="none" dirty="0" smtClean="0">
                <a:latin typeface="Times New Roman" pitchFamily="18" charset="0"/>
                <a:cs typeface="Times New Roman" pitchFamily="18" charset="0"/>
              </a:rPr>
              <a:t>Universitat Autònoma de Barcelona</a:t>
            </a:r>
          </a:p>
          <a:p>
            <a:r>
              <a:rPr lang="es-ES" sz="2400" b="0" cap="sm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S</a:t>
            </a:r>
            <a:r>
              <a:rPr lang="es-ES" sz="2400" b="0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usana.Navas@uab.cat</a:t>
            </a:r>
            <a:endParaRPr lang="es-ES" sz="2400" b="0" cap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ES" sz="2400" b="0" cap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ES" sz="2400" b="0" cap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ES" sz="2400" b="0" cap="none" dirty="0" smtClean="0">
              <a:latin typeface="Times New Roman" pitchFamily="18" charset="0"/>
              <a:cs typeface="Times New Roman" pitchFamily="18" charset="0"/>
            </a:endParaRPr>
          </a:p>
          <a:p>
            <a:endParaRPr lang="es-ES" sz="2400" b="0" cap="sm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247800"/>
          </a:xfrm>
        </p:spPr>
        <p:txBody>
          <a:bodyPr>
            <a:normAutofit/>
          </a:bodyPr>
          <a:lstStyle/>
          <a:p>
            <a:r>
              <a:rPr lang="ca-ES" sz="2400" b="1" dirty="0" smtClean="0">
                <a:latin typeface="Times New Roman" pitchFamily="18" charset="0"/>
                <a:cs typeface="Times New Roman" pitchFamily="18" charset="0"/>
              </a:rPr>
              <a:t>La participació del menor en l’elecció del model de guarda en cas de ruptura dels seus progenitors fora (del) i en el procés civil</a:t>
            </a:r>
            <a:endParaRPr lang="ca-E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tge 3" descr="UAB.tif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4797152"/>
            <a:ext cx="2592288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60648"/>
            <a:ext cx="8534400" cy="720080"/>
          </a:xfrm>
        </p:spPr>
        <p:txBody>
          <a:bodyPr>
            <a:noAutofit/>
          </a:bodyPr>
          <a:lstStyle/>
          <a:p>
            <a:r>
              <a:rPr lang="ca-ES" sz="1600" b="1" dirty="0" smtClean="0">
                <a:latin typeface="Times New Roman" pitchFamily="18" charset="0"/>
                <a:cs typeface="Times New Roman" pitchFamily="18" charset="0"/>
              </a:rPr>
              <a:t>La participació del menor en l’elecció del model de guarda en cas de ruptura dels seus progenitors fora (del) i en el procés civil</a:t>
            </a:r>
            <a:endParaRPr lang="es-E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844824"/>
            <a:ext cx="8503920" cy="42542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3200" dirty="0" smtClean="0">
                <a:latin typeface="Times New Roman" pitchFamily="18" charset="0"/>
                <a:cs typeface="Times New Roman" pitchFamily="18" charset="0"/>
              </a:rPr>
              <a:t>SUMARI</a:t>
            </a:r>
          </a:p>
          <a:p>
            <a:pPr algn="just">
              <a:buNone/>
            </a:pPr>
            <a:endParaRPr lang="es-E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00050" indent="-400050" algn="just">
              <a:buAutoNum type="romanUcPeriod"/>
            </a:pPr>
            <a:r>
              <a:rPr lang="ca-ES" sz="3200" dirty="0" smtClean="0">
                <a:latin typeface="Times New Roman" pitchFamily="18" charset="0"/>
                <a:cs typeface="Times New Roman" pitchFamily="18" charset="0"/>
              </a:rPr>
              <a:t>Introducció</a:t>
            </a:r>
          </a:p>
          <a:p>
            <a:pPr marL="400050" indent="-400050" algn="just">
              <a:buAutoNum type="romanUcPeriod"/>
            </a:pPr>
            <a:r>
              <a:rPr lang="ca-ES" sz="3200" dirty="0" smtClean="0">
                <a:latin typeface="Times New Roman" pitchFamily="18" charset="0"/>
                <a:cs typeface="Times New Roman" pitchFamily="18" charset="0"/>
              </a:rPr>
              <a:t>Criteris d’atribució de la guarda dels fills</a:t>
            </a:r>
          </a:p>
          <a:p>
            <a:pPr marL="400050" indent="-400050" algn="just">
              <a:buAutoNum type="romanUcPeriod"/>
            </a:pPr>
            <a:r>
              <a:rPr lang="ca-ES" sz="3200" dirty="0" smtClean="0">
                <a:latin typeface="Times New Roman" pitchFamily="18" charset="0"/>
                <a:cs typeface="Times New Roman" pitchFamily="18" charset="0"/>
              </a:rPr>
              <a:t>Proposta de participació efectiva del menor fora (del) i en el procés civil</a:t>
            </a:r>
            <a:endParaRPr lang="ca-E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60648"/>
            <a:ext cx="8534400" cy="720080"/>
          </a:xfrm>
        </p:spPr>
        <p:txBody>
          <a:bodyPr>
            <a:noAutofit/>
          </a:bodyPr>
          <a:lstStyle/>
          <a:p>
            <a:r>
              <a:rPr lang="ca-ES" sz="1600" b="1" dirty="0" smtClean="0">
                <a:latin typeface="Times New Roman" pitchFamily="18" charset="0"/>
                <a:cs typeface="Times New Roman" pitchFamily="18" charset="0"/>
              </a:rPr>
              <a:t>La participació del menor en l’elecció del model de guarda en cas de ruptura dels seus progenitors fora (del) i en el procés civil</a:t>
            </a:r>
            <a:endParaRPr lang="es-E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700808"/>
            <a:ext cx="8503920" cy="439824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ca-ES" sz="1800" b="1" u="sng" dirty="0" smtClean="0">
                <a:latin typeface="Times New Roman" pitchFamily="18" charset="0"/>
                <a:cs typeface="Times New Roman" pitchFamily="18" charset="0"/>
              </a:rPr>
              <a:t>Criteris d’atribució de la guarda dels fills (</a:t>
            </a:r>
            <a:r>
              <a:rPr lang="ca-ES" sz="1800" b="1" u="sng" dirty="0" smtClean="0"/>
              <a:t>STSJC de 6 de febrer de </a:t>
            </a:r>
            <a:r>
              <a:rPr lang="ca-ES" sz="1800" b="1" u="sng" dirty="0" smtClean="0"/>
              <a:t>2012, RAJ </a:t>
            </a:r>
            <a:r>
              <a:rPr lang="ca-ES" sz="1800" b="1" u="sng" dirty="0" smtClean="0"/>
              <a:t>2012/5922</a:t>
            </a:r>
            <a:r>
              <a:rPr lang="ca-ES" sz="1800" b="1" u="sng" dirty="0" smtClean="0"/>
              <a:t>)</a:t>
            </a:r>
            <a:endParaRPr lang="ca-ES" sz="1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ca-ES" sz="1800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ca-ES" sz="1800" i="1" dirty="0" smtClean="0"/>
              <a:t>Criteris que tenen present la situació dels progenitors i dels fills abans d’iniciar-se el procés </a:t>
            </a:r>
            <a:r>
              <a:rPr lang="ca-ES" sz="1800" i="1" dirty="0" smtClean="0"/>
              <a:t>matrimonial:</a:t>
            </a:r>
          </a:p>
          <a:p>
            <a:pPr algn="just">
              <a:buNone/>
            </a:pP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	a) </a:t>
            </a:r>
            <a:r>
              <a:rPr lang="ca-ES" sz="1800" dirty="0" smtClean="0"/>
              <a:t>la vinculació afectiva entre els fills i cadascun dels progenitors, i també les relacions amb les altres persones que conviuen a les llars </a:t>
            </a:r>
            <a:r>
              <a:rPr lang="ca-ES" sz="1800" dirty="0" smtClean="0"/>
              <a:t>respectives </a:t>
            </a:r>
            <a:r>
              <a:rPr lang="ca-ES" sz="1800" dirty="0" smtClean="0"/>
              <a:t>(art. 233-11.1 lletra a CCC</a:t>
            </a:r>
            <a:r>
              <a:rPr lang="ca-ES" sz="1800" dirty="0" smtClean="0"/>
              <a:t>): </a:t>
            </a:r>
            <a:r>
              <a:rPr lang="ca-ES" sz="1800" dirty="0" smtClean="0"/>
              <a:t>ATSJC núm. </a:t>
            </a:r>
            <a:r>
              <a:rPr lang="ca-ES" sz="1800" smtClean="0"/>
              <a:t>176/2012, de 17 de desembre (JUR 2013/62888)</a:t>
            </a:r>
            <a:endParaRPr lang="ca-ES" sz="1800" dirty="0" smtClean="0"/>
          </a:p>
          <a:p>
            <a:pPr algn="just">
              <a:buNone/>
            </a:pP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	b) </a:t>
            </a:r>
            <a:r>
              <a:rPr lang="ca-ES" sz="1800" dirty="0" smtClean="0"/>
              <a:t>l’exercici de les responsabilitats </a:t>
            </a:r>
            <a:r>
              <a:rPr lang="ca-ES" sz="1800" dirty="0" err="1" smtClean="0"/>
              <a:t>parentals</a:t>
            </a:r>
            <a:r>
              <a:rPr lang="ca-ES" sz="1800" dirty="0" smtClean="0"/>
              <a:t> que es portava a terme abans de la ruptura </a:t>
            </a:r>
            <a:r>
              <a:rPr lang="ca-ES" sz="1800" dirty="0" smtClean="0"/>
              <a:t>(art</a:t>
            </a:r>
            <a:r>
              <a:rPr lang="ca-ES" sz="1800" dirty="0" smtClean="0"/>
              <a:t>. 233-11.1 lletra d </a:t>
            </a:r>
            <a:r>
              <a:rPr lang="ca-ES" sz="1800" dirty="0" smtClean="0"/>
              <a:t>CCC)</a:t>
            </a:r>
          </a:p>
          <a:p>
            <a:pPr algn="just">
              <a:buNone/>
            </a:pP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	c) </a:t>
            </a:r>
            <a:r>
              <a:rPr lang="ca-ES" sz="1800" dirty="0" smtClean="0"/>
              <a:t>els acords en previsió de la ruptura o adoptats fora de conveni abans d’iniciar-se el </a:t>
            </a:r>
            <a:r>
              <a:rPr lang="ca-ES" sz="1800" dirty="0" smtClean="0"/>
              <a:t>procediment </a:t>
            </a:r>
            <a:r>
              <a:rPr lang="ca-ES" sz="1800" dirty="0" smtClean="0"/>
              <a:t>(art. 233-11.1 lletra f CCC</a:t>
            </a:r>
            <a:r>
              <a:rPr lang="ca-ES" sz="1800" dirty="0" smtClean="0"/>
              <a:t>)</a:t>
            </a:r>
          </a:p>
          <a:p>
            <a:pPr algn="just">
              <a:buNone/>
            </a:pPr>
            <a:r>
              <a:rPr lang="ca-ES" sz="1800" dirty="0" smtClean="0"/>
              <a:t>	</a:t>
            </a:r>
            <a:r>
              <a:rPr lang="ca-ES" sz="1800" dirty="0" smtClean="0"/>
              <a:t>	d)  atribució de l’ús de l’habitatge familiar (art. 233-20.1 CCC): </a:t>
            </a:r>
            <a:r>
              <a:rPr lang="ca-ES" sz="1800" dirty="0" smtClean="0"/>
              <a:t>STSJC de 5 de setembre de 2008 (RJ 2009/1449</a:t>
            </a:r>
            <a:r>
              <a:rPr lang="ca-ES" sz="1800" dirty="0" smtClean="0"/>
              <a:t>), </a:t>
            </a:r>
            <a:r>
              <a:rPr lang="ca-ES" sz="1800" dirty="0" smtClean="0"/>
              <a:t>STSJC de 16 de desembre de 2011 (RAJ 2012/2766</a:t>
            </a:r>
            <a:r>
              <a:rPr lang="ca-ES" sz="1800" dirty="0" smtClean="0"/>
              <a:t>), STSJC </a:t>
            </a:r>
            <a:r>
              <a:rPr lang="ca-ES" sz="1800" dirty="0" smtClean="0"/>
              <a:t>de 30 de juliol de 2012 (RAJ 2012/XXX</a:t>
            </a:r>
            <a:r>
              <a:rPr lang="ca-ES" sz="1800" dirty="0" smtClean="0"/>
              <a:t>), </a:t>
            </a:r>
            <a:r>
              <a:rPr lang="ca-ES" sz="1800" dirty="0" smtClean="0"/>
              <a:t>STSJC de 12 de novembre de 2012 (RAJ 2012/XXX)</a:t>
            </a:r>
            <a:endParaRPr lang="ca-ES" sz="1800" dirty="0" smtClean="0"/>
          </a:p>
          <a:p>
            <a:pPr algn="just">
              <a:buNone/>
            </a:pP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	e) </a:t>
            </a:r>
            <a:r>
              <a:rPr lang="ca-ES" sz="1800" dirty="0" smtClean="0"/>
              <a:t>organització </a:t>
            </a:r>
            <a:r>
              <a:rPr lang="ca-ES" sz="1800" dirty="0" smtClean="0"/>
              <a:t>personal i laboral (</a:t>
            </a:r>
            <a:r>
              <a:rPr lang="ca-ES" sz="1800" dirty="0" smtClean="0"/>
              <a:t>art</a:t>
            </a:r>
            <a:r>
              <a:rPr lang="ca-ES" sz="1800" dirty="0" smtClean="0"/>
              <a:t>. 233-11.1 lletra g CCC: “</a:t>
            </a:r>
            <a:r>
              <a:rPr lang="ca-ES" sz="1800" i="1" dirty="0" smtClean="0"/>
              <a:t>els horaris i les activitats dels fills i dels progenitors</a:t>
            </a:r>
            <a:r>
              <a:rPr lang="ca-ES" sz="1800" dirty="0" smtClean="0"/>
              <a:t>”): STSJC de </a:t>
            </a:r>
            <a:r>
              <a:rPr lang="ca-ES" sz="1800" dirty="0" smtClean="0"/>
              <a:t>26 de juliol de 2012 (RAJ 2012/10031</a:t>
            </a:r>
            <a:r>
              <a:rPr lang="ca-ES" sz="1800" dirty="0" smtClean="0"/>
              <a:t>) </a:t>
            </a:r>
            <a:endParaRPr lang="ca-E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60648"/>
            <a:ext cx="8534400" cy="720080"/>
          </a:xfrm>
        </p:spPr>
        <p:txBody>
          <a:bodyPr>
            <a:noAutofit/>
          </a:bodyPr>
          <a:lstStyle/>
          <a:p>
            <a:r>
              <a:rPr lang="ca-ES" sz="1600" b="1" dirty="0" smtClean="0">
                <a:latin typeface="Times New Roman" pitchFamily="18" charset="0"/>
                <a:cs typeface="Times New Roman" pitchFamily="18" charset="0"/>
              </a:rPr>
              <a:t>La participació del menor en l’elecció del model de guarda en cas de ruptura dels seus progenitors fora (del) i en el procés civil</a:t>
            </a:r>
            <a:endParaRPr lang="es-E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700808"/>
            <a:ext cx="8503920" cy="43982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a-ES" sz="1800" b="1" u="sng" dirty="0" smtClean="0">
                <a:latin typeface="Times New Roman" pitchFamily="18" charset="0"/>
                <a:cs typeface="Times New Roman" pitchFamily="18" charset="0"/>
              </a:rPr>
              <a:t>Criteris d’atribució de la guarda dels fills</a:t>
            </a:r>
          </a:p>
          <a:p>
            <a:pPr algn="just">
              <a:buNone/>
            </a:pPr>
            <a:r>
              <a:rPr lang="ca-ES" sz="2000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ca-ES" sz="2000" i="1" dirty="0" smtClean="0"/>
              <a:t>Criteris que tenen present la situació dels progenitors i dels fills en el moment d’iniciar-se el procés </a:t>
            </a:r>
            <a:r>
              <a:rPr lang="ca-ES" sz="2000" i="1" dirty="0" smtClean="0"/>
              <a:t>matrimonial:</a:t>
            </a:r>
          </a:p>
          <a:p>
            <a:pPr algn="just">
              <a:buNone/>
            </a:pPr>
            <a:r>
              <a:rPr lang="ca-ES" sz="20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a-ES" sz="20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a-ES" sz="2000" dirty="0" smtClean="0"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ca-ES" sz="2000" dirty="0" smtClean="0"/>
              <a:t>l’aptitud </a:t>
            </a:r>
            <a:r>
              <a:rPr lang="ca-ES" sz="2000" dirty="0" smtClean="0"/>
              <a:t>dels progenitors per a garantir el benestar dels fills i la possibilitat de procurar-los un entorn adequat, d’acord amb llur </a:t>
            </a:r>
            <a:r>
              <a:rPr lang="ca-ES" sz="2000" dirty="0" smtClean="0"/>
              <a:t>edat</a:t>
            </a:r>
            <a:r>
              <a:rPr lang="ca-ES" sz="2000" dirty="0" smtClean="0"/>
              <a:t> </a:t>
            </a:r>
            <a:r>
              <a:rPr lang="ca-ES" sz="2000" dirty="0" smtClean="0"/>
              <a:t>(</a:t>
            </a:r>
            <a:r>
              <a:rPr lang="ca-ES" sz="2000" dirty="0" smtClean="0"/>
              <a:t>l’art. 233-11.1 lletra </a:t>
            </a:r>
            <a:r>
              <a:rPr lang="ca-ES" sz="2000" dirty="0" smtClean="0"/>
              <a:t>b CCC) </a:t>
            </a:r>
          </a:p>
          <a:p>
            <a:pPr algn="just">
              <a:buNone/>
            </a:pPr>
            <a:r>
              <a:rPr lang="ca-E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a-ES" sz="2000" dirty="0" smtClean="0">
                <a:latin typeface="Times New Roman" pitchFamily="18" charset="0"/>
                <a:cs typeface="Times New Roman" pitchFamily="18" charset="0"/>
              </a:rPr>
              <a:t>	b) </a:t>
            </a:r>
            <a:r>
              <a:rPr lang="ca-ES" sz="2000" dirty="0" smtClean="0"/>
              <a:t>l’actitud de cadascun dels progenitors per a cooperar amb l’altre a fi d’assegurar la màxima estabilitat als fills, especialment per a garantir adequadament les relacions d’aquests amb tots dos </a:t>
            </a:r>
            <a:r>
              <a:rPr lang="ca-ES" sz="2000" dirty="0" smtClean="0"/>
              <a:t>progenitors </a:t>
            </a:r>
            <a:r>
              <a:rPr lang="ca-ES" sz="2000" dirty="0" smtClean="0"/>
              <a:t>(art. 233-11.1 lletra c CCC</a:t>
            </a:r>
            <a:r>
              <a:rPr lang="ca-ES" sz="2000" dirty="0" smtClean="0"/>
              <a:t>): </a:t>
            </a:r>
            <a:r>
              <a:rPr lang="ca-ES" sz="2000" dirty="0" smtClean="0"/>
              <a:t>A</a:t>
            </a:r>
            <a:r>
              <a:rPr lang="ca-ES" sz="2000" dirty="0" smtClean="0"/>
              <a:t>TSJC </a:t>
            </a:r>
            <a:r>
              <a:rPr lang="ca-ES" sz="2000" dirty="0" smtClean="0"/>
              <a:t>núm. 176/2012, de 17 de desembre (JUR 2013/62888</a:t>
            </a:r>
            <a:r>
              <a:rPr lang="ca-ES" sz="2000" dirty="0" smtClean="0"/>
              <a:t>)</a:t>
            </a:r>
          </a:p>
          <a:p>
            <a:pPr algn="just">
              <a:buNone/>
            </a:pPr>
            <a:r>
              <a:rPr lang="ca-E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a-ES" sz="2000" dirty="0" smtClean="0">
                <a:latin typeface="Times New Roman" pitchFamily="18" charset="0"/>
                <a:cs typeface="Times New Roman" pitchFamily="18" charset="0"/>
              </a:rPr>
              <a:t>	c) la </a:t>
            </a:r>
            <a:r>
              <a:rPr lang="ca-ES" sz="2000" dirty="0" smtClean="0"/>
              <a:t>proximitat </a:t>
            </a:r>
            <a:r>
              <a:rPr lang="ca-ES" sz="2000" dirty="0" smtClean="0"/>
              <a:t>dels respectius </a:t>
            </a:r>
            <a:r>
              <a:rPr lang="ca-ES" sz="2000" dirty="0" smtClean="0"/>
              <a:t>domicilis (art. 233-11.1 lletra g CCC)</a:t>
            </a:r>
            <a:endParaRPr lang="ca-E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60648"/>
            <a:ext cx="8534400" cy="720080"/>
          </a:xfrm>
        </p:spPr>
        <p:txBody>
          <a:bodyPr>
            <a:noAutofit/>
          </a:bodyPr>
          <a:lstStyle/>
          <a:p>
            <a:r>
              <a:rPr lang="ca-ES" sz="1600" b="1" dirty="0" smtClean="0">
                <a:latin typeface="Times New Roman" pitchFamily="18" charset="0"/>
                <a:cs typeface="Times New Roman" pitchFamily="18" charset="0"/>
              </a:rPr>
              <a:t>La participació del menor en l’elecció del model de guarda en cas de ruptura dels seus progenitors fora (del) i en el procés civil</a:t>
            </a:r>
            <a:endParaRPr lang="es-E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700808"/>
            <a:ext cx="8503920" cy="43982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a-ES" sz="2800" b="1" u="sng" dirty="0" smtClean="0">
                <a:latin typeface="Times New Roman" pitchFamily="18" charset="0"/>
                <a:cs typeface="Times New Roman" pitchFamily="18" charset="0"/>
              </a:rPr>
              <a:t>Criteris d’atribució de la guarda dels fills</a:t>
            </a:r>
          </a:p>
          <a:p>
            <a:pPr algn="just">
              <a:buNone/>
            </a:pPr>
            <a:r>
              <a:rPr lang="ca-ES" sz="2800" i="1" dirty="0" smtClean="0">
                <a:latin typeface="Times New Roman" pitchFamily="18" charset="0"/>
                <a:cs typeface="Times New Roman" pitchFamily="18" charset="0"/>
              </a:rPr>
              <a:t>3. L’opinió del menor:</a:t>
            </a:r>
          </a:p>
          <a:p>
            <a:pPr algn="just">
              <a:buNone/>
            </a:pPr>
            <a:r>
              <a:rPr lang="ca-ES" sz="2800" dirty="0" smtClean="0">
                <a:latin typeface="Times New Roman" pitchFamily="18" charset="0"/>
                <a:cs typeface="Times New Roman" pitchFamily="18" charset="0"/>
              </a:rPr>
              <a:t>		- arts. 211-6.2, 233-11.1 lletra e, 7 LDOIA, 9 LOPJM, 12 CNUDI</a:t>
            </a:r>
          </a:p>
          <a:p>
            <a:pPr algn="just">
              <a:buNone/>
            </a:pPr>
            <a:r>
              <a:rPr lang="ca-ES" sz="2800" dirty="0" smtClean="0">
                <a:latin typeface="Times New Roman" pitchFamily="18" charset="0"/>
                <a:cs typeface="Times New Roman" pitchFamily="18" charset="0"/>
              </a:rPr>
              <a:t>		- audiència extrajudicial</a:t>
            </a:r>
          </a:p>
          <a:p>
            <a:pPr algn="just">
              <a:buNone/>
            </a:pPr>
            <a:r>
              <a:rPr lang="ca-ES" sz="2800" dirty="0" smtClean="0">
                <a:latin typeface="Times New Roman" pitchFamily="18" charset="0"/>
                <a:cs typeface="Times New Roman" pitchFamily="18" charset="0"/>
              </a:rPr>
              <a:t>		- audiència judicial: art. 777.5 LEC (consensual), art. 770.4 LEC (contenciós), </a:t>
            </a:r>
            <a:r>
              <a:rPr lang="ca-ES" sz="2800" dirty="0" smtClean="0"/>
              <a:t>STSJC de 23 de febrer de 2012 (RAJ 2012/8765</a:t>
            </a:r>
            <a:r>
              <a:rPr lang="ca-ES" sz="2800" dirty="0" smtClean="0"/>
              <a:t>), ATSJC </a:t>
            </a:r>
            <a:r>
              <a:rPr lang="ca-ES" sz="2800" dirty="0" smtClean="0"/>
              <a:t>de 19 d’abril de 2012 (RJA 2012/6134) </a:t>
            </a:r>
            <a:endParaRPr lang="ca-E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60648"/>
            <a:ext cx="8534400" cy="720080"/>
          </a:xfrm>
        </p:spPr>
        <p:txBody>
          <a:bodyPr>
            <a:noAutofit/>
          </a:bodyPr>
          <a:lstStyle/>
          <a:p>
            <a:r>
              <a:rPr lang="ca-ES" sz="1600" b="1" dirty="0" smtClean="0">
                <a:latin typeface="Times New Roman" pitchFamily="18" charset="0"/>
                <a:cs typeface="Times New Roman" pitchFamily="18" charset="0"/>
              </a:rPr>
              <a:t>La participació del menor en l’elecció del model de guarda en cas de ruptura dels seus progenitors fora (del) i en el procés civil</a:t>
            </a:r>
            <a:endParaRPr lang="es-E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700808"/>
            <a:ext cx="8503920" cy="439824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ca-ES" sz="1800" b="1" u="sng" dirty="0" smtClean="0">
                <a:latin typeface="Times New Roman" pitchFamily="18" charset="0"/>
                <a:cs typeface="Times New Roman" pitchFamily="18" charset="0"/>
              </a:rPr>
              <a:t>Proposta de participació efectiva del menor fora (del) i en el procés civil</a:t>
            </a:r>
          </a:p>
          <a:p>
            <a:pPr algn="just">
              <a:buNone/>
            </a:pPr>
            <a:endParaRPr lang="ca-E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- intervenció mínima del menor en el procés civil</a:t>
            </a:r>
          </a:p>
          <a:p>
            <a:pPr algn="just">
              <a:buNone/>
            </a:pP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- contraposició d’interessos personal (art. 236-20 CCC)</a:t>
            </a:r>
          </a:p>
          <a:p>
            <a:pPr algn="just">
              <a:buNone/>
            </a:pP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- nomenament d’un defensor judicial (art. 224-1 CCC)</a:t>
            </a:r>
          </a:p>
          <a:p>
            <a:pPr algn="just">
              <a:buNone/>
            </a:pP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- persona idònia (art. 224-2.2 CCC)</a:t>
            </a:r>
          </a:p>
          <a:p>
            <a:pPr algn="just">
              <a:buNone/>
            </a:pP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- nomenament d’un advocat d’ofici pel menor, llevat que participi amb la seva pròpia       defensa i representació</a:t>
            </a:r>
          </a:p>
          <a:p>
            <a:pPr algn="just">
              <a:buNone/>
            </a:pP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- modificació del CCC, LDOIA, LOPJM, LEC, normes violència de gènere, redefinició de la figura del ministeri fiscal, assistència jurídica gratuïta</a:t>
            </a:r>
          </a:p>
          <a:p>
            <a:pPr algn="just">
              <a:buNone/>
            </a:pPr>
            <a:endParaRPr lang="ca-E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ca-ES" sz="1800" dirty="0" smtClean="0">
                <a:latin typeface="Times New Roman" pitchFamily="18" charset="0"/>
                <a:cs typeface="Times New Roman" pitchFamily="18" charset="0"/>
              </a:rPr>
              <a:t>REFLEXIÓ FINAL EN FORMA DE PREGUNTA: </a:t>
            </a:r>
            <a:r>
              <a:rPr lang="ca-ES" sz="1800" i="1" dirty="0" smtClean="0"/>
              <a:t>per què es tan difícil d’acceptar la capacitat processal dels menors d’edat en els processos civils amb una representació independent a la dels progenitors? Quins trets presenta el procés civil que el fan tan diferent als efectes de la intervenció dels menors en el procés de menors, de l’administratiu i del laboral per a mantenir encara aquesta intervenció mínima dels menors en el procés civil?</a:t>
            </a:r>
            <a:endParaRPr lang="es-ES" sz="1800" dirty="0" smtClean="0"/>
          </a:p>
          <a:p>
            <a:pPr algn="just">
              <a:buNone/>
            </a:pPr>
            <a:endParaRPr lang="ca-ES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60648"/>
            <a:ext cx="8534400" cy="720080"/>
          </a:xfrm>
        </p:spPr>
        <p:txBody>
          <a:bodyPr>
            <a:noAutofit/>
          </a:bodyPr>
          <a:lstStyle/>
          <a:p>
            <a:r>
              <a:rPr lang="ca-ES" sz="1600" b="1" dirty="0" smtClean="0">
                <a:latin typeface="Times New Roman" pitchFamily="18" charset="0"/>
                <a:cs typeface="Times New Roman" pitchFamily="18" charset="0"/>
              </a:rPr>
              <a:t>La participació del menor en l’elecció del model de guarda en cas de ruptura dels seus progenitors fora (del) i en el procés civil</a:t>
            </a:r>
            <a:endParaRPr lang="es-E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752" y="1700808"/>
            <a:ext cx="8503920" cy="439824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ca-E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ca-E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ca-E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ca-E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ca-E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ca-ES" sz="3200" b="1" dirty="0" smtClean="0">
                <a:latin typeface="Times New Roman" pitchFamily="18" charset="0"/>
                <a:cs typeface="Times New Roman" pitchFamily="18" charset="0"/>
              </a:rPr>
              <a:t>MOLTES MERCÈS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51</TotalTime>
  <Words>312</Words>
  <Application>Microsoft Office PowerPoint</Application>
  <PresentationFormat>Presentación en pantalla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Civil</vt:lpstr>
      <vt:lpstr>La participació del menor en l’elecció del model de guarda en cas de ruptura dels seus progenitors fora (del) i en el procés civil</vt:lpstr>
      <vt:lpstr>La participació del menor en l’elecció del model de guarda en cas de ruptura dels seus progenitors fora (del) i en el procés civil</vt:lpstr>
      <vt:lpstr>La participació del menor en l’elecció del model de guarda en cas de ruptura dels seus progenitors fora (del) i en el procés civil</vt:lpstr>
      <vt:lpstr>La participació del menor en l’elecció del model de guarda en cas de ruptura dels seus progenitors fora (del) i en el procés civil</vt:lpstr>
      <vt:lpstr>La participació del menor en l’elecció del model de guarda en cas de ruptura dels seus progenitors fora (del) i en el procés civil</vt:lpstr>
      <vt:lpstr>La participació del menor en l’elecció del model de guarda en cas de ruptura dels seus progenitors fora (del) i en el procés civil</vt:lpstr>
      <vt:lpstr>La participació del menor en l’elecció del model de guarda en cas de ruptura dels seus progenitors fora (del) i en el procés civil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participació del menor en l’elecció del model de guarda en cas de ruptura dels seus progenitors fora (del) i en el procés civil</dc:title>
  <dc:creator>Susana Navas Navarro</dc:creator>
  <cp:lastModifiedBy>renovi</cp:lastModifiedBy>
  <cp:revision>29</cp:revision>
  <dcterms:created xsi:type="dcterms:W3CDTF">2013-04-19T06:44:30Z</dcterms:created>
  <dcterms:modified xsi:type="dcterms:W3CDTF">2013-04-19T07:42:33Z</dcterms:modified>
</cp:coreProperties>
</file>